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03" r:id="rId5"/>
    <p:sldId id="256" r:id="rId6"/>
    <p:sldId id="259" r:id="rId7"/>
    <p:sldId id="260" r:id="rId8"/>
    <p:sldId id="261" r:id="rId9"/>
    <p:sldId id="262" r:id="rId10"/>
    <p:sldId id="257"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6" r:id="rId28"/>
    <p:sldId id="287" r:id="rId29"/>
    <p:sldId id="279" r:id="rId30"/>
    <p:sldId id="280" r:id="rId31"/>
    <p:sldId id="281" r:id="rId32"/>
    <p:sldId id="282" r:id="rId33"/>
    <p:sldId id="283" r:id="rId34"/>
    <p:sldId id="300" r:id="rId35"/>
    <p:sldId id="302"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368B6-ABEC-4F64-BFF5-0B0606A479B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368B6-ABEC-4F64-BFF5-0B0606A479B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368B6-ABEC-4F64-BFF5-0B0606A479B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61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33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98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86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792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87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76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9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368B6-ABEC-4F64-BFF5-0B0606A479B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14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448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3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4842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37920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60027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71436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24318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89235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1720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368B6-ABEC-4F64-BFF5-0B0606A479B8}"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6212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004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84284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54727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396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810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142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007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226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62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368B6-ABEC-4F64-BFF5-0B0606A479B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199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288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226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16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68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368B6-ABEC-4F64-BFF5-0B0606A479B8}"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368B6-ABEC-4F64-BFF5-0B0606A479B8}"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368B6-ABEC-4F64-BFF5-0B0606A479B8}"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368B6-ABEC-4F64-BFF5-0B0606A479B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368B6-ABEC-4F64-BFF5-0B0606A479B8}"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8209-2142-4001-A57A-9A4D6FA0B4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368B6-ABEC-4F64-BFF5-0B0606A479B8}" type="datetimeFigureOut">
              <a:rPr lang="en-US" smtClean="0"/>
              <a:t>8/16/2018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38209-2142-4001-A57A-9A4D6FA0B4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796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A7C42-1F0C-4A90-AEF5-F1390C6056A2}" type="datetimeFigureOut">
              <a:rPr lang="ms-MY" smtClean="0">
                <a:solidFill>
                  <a:prstClr val="black">
                    <a:tint val="75000"/>
                  </a:prstClr>
                </a:solidFill>
              </a:rPr>
              <a:pPr/>
              <a:t>16/08/2018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8D438-0A46-4F10-8921-5E63C57505B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04813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09353-085A-4871-9650-3A430DCBA46E}" type="datetimeFigureOut">
              <a:rPr lang="en-US" smtClean="0">
                <a:solidFill>
                  <a:prstClr val="black">
                    <a:tint val="75000"/>
                  </a:prstClr>
                </a:solidFill>
              </a:rPr>
              <a:pPr/>
              <a:t>8/16/2018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D5641-EAFB-49C2-BF3D-283EECE758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667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7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359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358081" y="142522"/>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491335"/>
            <a:ext cx="8991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effectLst>
                  <a:outerShdw blurRad="38100" dist="38100" dir="2700000" algn="tl">
                    <a:srgbClr val="000000">
                      <a:alpha val="43137"/>
                    </a:srgbClr>
                  </a:outerShdw>
                </a:effectLst>
              </a:rPr>
              <a:t>Ibadat </a:t>
            </a:r>
            <a:r>
              <a:rPr lang="ms-MY" sz="2400" b="1" dirty="0">
                <a:effectLst>
                  <a:outerShdw blurRad="38100" dist="38100" dir="2700000" algn="tl">
                    <a:srgbClr val="000000">
                      <a:alpha val="43137"/>
                    </a:srgbClr>
                  </a:outerShdw>
                </a:effectLst>
              </a:rPr>
              <a:t>Haji itu (sah dengan </a:t>
            </a:r>
            <a:r>
              <a:rPr lang="ms-MY" sz="2400" b="1" dirty="0" err="1">
                <a:effectLst>
                  <a:outerShdw blurRad="38100" dist="38100" dir="2700000" algn="tl">
                    <a:srgbClr val="000000">
                      <a:alpha val="43137"/>
                    </a:srgbClr>
                  </a:outerShdw>
                </a:effectLst>
              </a:rPr>
              <a:t>berwukuf</a:t>
            </a:r>
            <a:r>
              <a:rPr lang="ms-MY" sz="2400" b="1" dirty="0">
                <a:effectLst>
                  <a:outerShdw blurRad="38100" dist="38100" dir="2700000" algn="tl">
                    <a:srgbClr val="000000">
                      <a:alpha val="43137"/>
                    </a:srgbClr>
                  </a:outerShdw>
                </a:effectLst>
              </a:rPr>
              <a:t>) di </a:t>
            </a:r>
            <a:r>
              <a:rPr lang="ms-MY" sz="2400" b="1" dirty="0" err="1" smtClean="0">
                <a:effectLst>
                  <a:outerShdw blurRad="38100" dist="38100" dir="2700000" algn="tl">
                    <a:srgbClr val="000000">
                      <a:alpha val="43137"/>
                    </a:srgbClr>
                  </a:outerShdw>
                </a:effectLst>
              </a:rPr>
              <a:t>Arafah</a:t>
            </a:r>
            <a:endParaRPr lang="en-MY" sz="2400" b="1" dirty="0">
              <a:effectLst>
                <a:outerShdw blurRad="38100" dist="38100" dir="2700000" algn="tl">
                  <a:srgbClr val="000000">
                    <a:alpha val="43137"/>
                  </a:srgbClr>
                </a:outerShdw>
              </a:effectLst>
            </a:endParaRPr>
          </a:p>
        </p:txBody>
      </p:sp>
      <p:sp>
        <p:nvSpPr>
          <p:cNvPr id="5" name="Rectangle 4"/>
          <p:cNvSpPr/>
          <p:nvPr/>
        </p:nvSpPr>
        <p:spPr>
          <a:xfrm>
            <a:off x="131254" y="2140803"/>
            <a:ext cx="8856984" cy="830997"/>
          </a:xfrm>
          <a:prstGeom prst="rect">
            <a:avLst/>
          </a:prstGeom>
          <a:solidFill>
            <a:schemeClr val="bg1">
              <a:alpha val="40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اَلْحَجُّ عَرَفَةُ</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76200" y="83146"/>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Wukuf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simbol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04800" y="1413570"/>
            <a:ext cx="4497780" cy="9906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Tanpa mengira bangsa keturunan dan pangkat</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581400" y="2632770"/>
            <a:ext cx="4572000" cy="1066800"/>
          </a:xfrm>
          <a:prstGeom prst="roundRect">
            <a:avLst>
              <a:gd name="adj" fmla="val 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Semua berpakaian sama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3581400" y="3971296"/>
            <a:ext cx="4572000" cy="998522"/>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fi-FI"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Berada di tempat yang sama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3581400" y="5173678"/>
            <a:ext cx="4572000" cy="998522"/>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fi-FI"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Bersama-sama berdoa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Striped Right Arrow 7"/>
          <p:cNvSpPr/>
          <p:nvPr/>
        </p:nvSpPr>
        <p:spPr>
          <a:xfrm>
            <a:off x="2743200" y="2632770"/>
            <a:ext cx="838200" cy="6858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9" name="Striped Right Arrow 8"/>
          <p:cNvSpPr/>
          <p:nvPr/>
        </p:nvSpPr>
        <p:spPr>
          <a:xfrm>
            <a:off x="2709058" y="5173678"/>
            <a:ext cx="838200" cy="6858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0" name="Striped Right Arrow 9"/>
          <p:cNvSpPr/>
          <p:nvPr/>
        </p:nvSpPr>
        <p:spPr>
          <a:xfrm>
            <a:off x="2743200" y="3971296"/>
            <a:ext cx="838200" cy="6858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Hujurat</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13:</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581400"/>
            <a:ext cx="89916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smtClean="0"/>
              <a:t>“</a:t>
            </a:r>
            <a:r>
              <a:rPr lang="ms-MY" sz="2400" i="1" dirty="0"/>
              <a:t>Wahai umat manusia! Sesungguhnya Kami telah menciptakan kamu dari lelaki dan perempuan, dan Kami telah menjadikan kamu berbagai bangsa dan bersuku puak, supaya kamu berkenal-kenalan (dan beramah mesra antara satu dengan yang lain). Sesungguhnya semulia-mulia kamu di sisi Allah ialah orang yang lebih </a:t>
            </a:r>
            <a:r>
              <a:rPr lang="ms-MY" sz="2400" i="1" dirty="0" err="1"/>
              <a:t>taqwanya</a:t>
            </a:r>
            <a:r>
              <a:rPr lang="ms-MY" sz="2400" i="1" dirty="0"/>
              <a:t> di antara kamu, (bukan yang lebih keturunan atau bangsanya). Sesungguhnya Allah Maha mengetahui, lagi Maha mendalam </a:t>
            </a:r>
            <a:r>
              <a:rPr lang="ms-MY" sz="2400" i="1" dirty="0" err="1"/>
              <a:t>pengetahuan-Nya</a:t>
            </a:r>
            <a:r>
              <a:rPr lang="ms-MY" sz="2400" i="1" dirty="0"/>
              <a:t> (akan keadaan dan amalan kamu)”.</a:t>
            </a:r>
            <a:endParaRPr lang="en-MY" sz="2400" dirty="0"/>
          </a:p>
        </p:txBody>
      </p:sp>
      <p:sp>
        <p:nvSpPr>
          <p:cNvPr id="5" name="Rectangle 4"/>
          <p:cNvSpPr/>
          <p:nvPr/>
        </p:nvSpPr>
        <p:spPr>
          <a:xfrm>
            <a:off x="184212" y="1219200"/>
            <a:ext cx="8856984"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إِنَّا خَلَقْنَاكُم مِّن ذَكَرٍ وَأُنثَىٰ وَجَعَلْنَاكُمْ شُعُوبًا وَقَبَائِلَ لِتَعَارَفُوا ۚ إِنَّ أَكْرَمَكُمْ عِندَ اللَّهِ أَتْقَاكُمْ ۚ إِنَّ اللَّهَ عَلِيمٌ خَبِيرٌ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358081" y="762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Yunus</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28:</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658612"/>
            <a:ext cx="89916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a:t>“Dan (ingatlah) masa Kami himpunkan mereka semua (pada hari kiamat), kemudian Kami berfirman kepada orang-orang musyrik: "</a:t>
            </a:r>
            <a:r>
              <a:rPr lang="ms-MY" sz="2400" i="1" dirty="0" err="1"/>
              <a:t>Tunggulah</a:t>
            </a:r>
            <a:r>
              <a:rPr lang="ms-MY" sz="2400" i="1" dirty="0"/>
              <a:t> di tempat kamu semua, kamu dan makhluk-makhluk yang kamu jadikan sekutu"; sesudah itu Kami putuskan perhubungan baik di antara mereka. Dan berkatalah makhluk-makhluk yang mereka sembah itu (sebagai berlepas diri): "</a:t>
            </a:r>
            <a:r>
              <a:rPr lang="ms-MY" sz="2400" i="1" dirty="0" err="1"/>
              <a:t>Bukanlah</a:t>
            </a:r>
            <a:r>
              <a:rPr lang="ms-MY" sz="2400" i="1" dirty="0"/>
              <a:t> kami - yang kamu puja dan taat (sebenarnya kamu hanya memuja dan mentaati hawa nafsu kamu sendiri)”</a:t>
            </a:r>
            <a:r>
              <a:rPr lang="ms-MY" sz="2400" dirty="0"/>
              <a:t>.</a:t>
            </a:r>
            <a:endParaRPr lang="en-MY" sz="2400" dirty="0"/>
          </a:p>
        </p:txBody>
      </p:sp>
      <p:sp>
        <p:nvSpPr>
          <p:cNvPr id="5" name="Rectangle 4"/>
          <p:cNvSpPr/>
          <p:nvPr/>
        </p:nvSpPr>
        <p:spPr>
          <a:xfrm>
            <a:off x="184212" y="1676400"/>
            <a:ext cx="8856984" cy="2123658"/>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وَيَوْمَ نَحْشُرُهُمْ جَمِيعًا ثُمَّ نَقُولُ لِلَّذِينَ أَشْرَكُوا مَكَانَكُمْ أَنتُمْ وَشُرَكَاؤُكُمْ ۚ فَزَيَّلْنَا بَيْنَهُمْ ۖ وَقَالَ شُرَكَاؤُهُم مَّا كُنتُمْ إِيَّانَا تَعْبُدُونَ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triped Right Arrow 5"/>
          <p:cNvSpPr/>
          <p:nvPr/>
        </p:nvSpPr>
        <p:spPr>
          <a:xfrm>
            <a:off x="76200" y="678597"/>
            <a:ext cx="4975920" cy="1143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WUKUF - </a:t>
            </a:r>
            <a:r>
              <a:rPr lang="en-US" sz="2400" b="1" dirty="0" err="1" smtClean="0"/>
              <a:t>Peringatan</a:t>
            </a:r>
            <a:r>
              <a:rPr lang="en-US" sz="2400" b="1" dirty="0" smtClean="0"/>
              <a:t> </a:t>
            </a:r>
            <a:r>
              <a:rPr lang="en-US" sz="2400" b="1" dirty="0" err="1" smtClean="0"/>
              <a:t>tentang</a:t>
            </a:r>
            <a:r>
              <a:rPr lang="en-US" sz="2400" b="1" dirty="0" smtClean="0"/>
              <a:t> </a:t>
            </a:r>
            <a:r>
              <a:rPr lang="en-US" sz="2400" b="1" dirty="0" err="1" smtClean="0"/>
              <a:t>perhimpunan</a:t>
            </a:r>
            <a:r>
              <a:rPr lang="en-US" sz="2400" b="1" dirty="0" smtClean="0"/>
              <a:t> di Padang </a:t>
            </a:r>
            <a:r>
              <a:rPr lang="en-US" sz="2400" b="1" dirty="0" err="1" smtClean="0"/>
              <a:t>Mahsyar</a:t>
            </a:r>
            <a:endParaRPr lang="en-MY" sz="2400" b="1" dirty="0"/>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07504" y="228600"/>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936486"/>
            <a:ext cx="6202288"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dirty="0">
                <a:solidFill>
                  <a:schemeClr val="tx1"/>
                </a:solidFill>
              </a:rPr>
              <a:t>H</a:t>
            </a:r>
            <a:r>
              <a:rPr lang="ms-MY" sz="2400" b="1" dirty="0" smtClean="0">
                <a:solidFill>
                  <a:schemeClr val="tx1"/>
                </a:solidFill>
              </a:rPr>
              <a:t>ari </a:t>
            </a:r>
            <a:r>
              <a:rPr lang="ms-MY" sz="2400" b="1" dirty="0">
                <a:solidFill>
                  <a:schemeClr val="tx1"/>
                </a:solidFill>
              </a:rPr>
              <a:t>keampunan segala dosa dan kemerdekaan dari api </a:t>
            </a:r>
            <a:r>
              <a:rPr lang="ms-MY" sz="2400" b="1" dirty="0" smtClean="0">
                <a:solidFill>
                  <a:schemeClr val="tx1"/>
                </a:solidFill>
              </a:rPr>
              <a:t>neraka</a:t>
            </a:r>
            <a:endParaRPr lang="en-US"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04800" y="1698486"/>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116904" y="4746486"/>
            <a:ext cx="8991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a:t>“Hari yang paling banyak Allah memerdekakan hamba daripada api neraka ialah hari </a:t>
            </a:r>
            <a:r>
              <a:rPr lang="ms-MY" sz="2400" i="1" dirty="0" err="1"/>
              <a:t>Arafah</a:t>
            </a:r>
            <a:r>
              <a:rPr lang="ms-MY" sz="2400" i="1" dirty="0"/>
              <a:t>. Sesungguhnya rahmat dan anugerah Allah mendekati mereka. Kemudian Allah melahirkan </a:t>
            </a:r>
            <a:r>
              <a:rPr lang="ms-MY" sz="2400" i="1" dirty="0" err="1"/>
              <a:t>kebanggaan-Nya</a:t>
            </a:r>
            <a:r>
              <a:rPr lang="ms-MY" sz="2400" i="1" dirty="0"/>
              <a:t> kepada para Malaikat lalu </a:t>
            </a:r>
            <a:r>
              <a:rPr lang="ms-MY" sz="2400" i="1" dirty="0" err="1"/>
              <a:t>berfiman</a:t>
            </a:r>
            <a:r>
              <a:rPr lang="ms-MY" sz="2400" i="1" dirty="0"/>
              <a:t>: Apakah yang mereka itu kehendaki?”</a:t>
            </a:r>
            <a:r>
              <a:rPr lang="ms-MY" sz="2400" dirty="0"/>
              <a:t> </a:t>
            </a:r>
            <a:endParaRPr lang="en-MY" sz="2400" b="1" dirty="0">
              <a:effectLst>
                <a:outerShdw blurRad="38100" dist="38100" dir="2700000" algn="tl">
                  <a:srgbClr val="000000">
                    <a:alpha val="43137"/>
                  </a:srgbClr>
                </a:outerShdw>
              </a:effectLst>
            </a:endParaRPr>
          </a:p>
        </p:txBody>
      </p:sp>
      <p:sp>
        <p:nvSpPr>
          <p:cNvPr id="7" name="Rectangle 6"/>
          <p:cNvSpPr/>
          <p:nvPr/>
        </p:nvSpPr>
        <p:spPr>
          <a:xfrm>
            <a:off x="131254" y="2470428"/>
            <a:ext cx="8856984" cy="2123658"/>
          </a:xfrm>
          <a:prstGeom prst="rect">
            <a:avLst/>
          </a:prstGeom>
          <a:solidFill>
            <a:schemeClr val="bg1">
              <a:alpha val="40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يَوْمٍ أَكْثَرُ مِنْ أَنْ يَعْتِقَ اللهُ فِيْهِ عَبْدًا مِنَ النَّارِ مِنْ يَوْمِ عَرَفَةَ. وَإِنَّهُ لَيَدْنُوْ ثُمَّ يُبَاهِيْ بِهِمُ الْمَلاَئِكَةَ فَيَقُوْلُ : مَا أَرَادَ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هَؤُلاَءِ </a:t>
            </a:r>
            <a:r>
              <a:rPr lang="ar-SA" sz="2400" dirty="0">
                <a:solidFill>
                  <a:srgbClr val="FFFF00"/>
                </a:solidFill>
                <a:effectLst>
                  <a:glow rad="101600">
                    <a:schemeClr val="tx1">
                      <a:alpha val="60000"/>
                    </a:schemeClr>
                  </a:glow>
                </a:effectLst>
                <a:cs typeface="Traditional Arabic" pitchFamily="2" charset="-78"/>
              </a:rPr>
              <a:t>(رواه مسلم)</a:t>
            </a:r>
            <a:endParaRPr lang="ms-MY" sz="2400" dirty="0">
              <a:solidFill>
                <a:srgbClr val="FFFF00"/>
              </a:solidFill>
              <a:effectLst>
                <a:glow rad="101600">
                  <a:schemeClr val="tx1">
                    <a:alpha val="60000"/>
                  </a:schemeClr>
                </a:glow>
              </a:effectLst>
              <a:cs typeface="Traditional Arabic" pitchFamily="2" charset="-78"/>
            </a:endParaRPr>
          </a:p>
        </p:txBody>
      </p:sp>
      <p:sp>
        <p:nvSpPr>
          <p:cNvPr id="8" name="Oval 7"/>
          <p:cNvSpPr/>
          <p:nvPr/>
        </p:nvSpPr>
        <p:spPr>
          <a:xfrm>
            <a:off x="152400" y="1428184"/>
            <a:ext cx="609600" cy="575102"/>
          </a:xfrm>
          <a:prstGeom prst="ellipse">
            <a:avLst/>
          </a:prstGeom>
          <a:effectLst>
            <a:glow rad="101600">
              <a:schemeClr val="tx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1</a:t>
            </a:r>
            <a:endParaRPr lang="en-MY"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457200" y="164283"/>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495800"/>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a:t>“Sesungguhnya Allah Taala melahirkan kebanggaan kepada para </a:t>
            </a:r>
            <a:r>
              <a:rPr lang="ms-MY" sz="2400" b="1" dirty="0" err="1"/>
              <a:t>Malaikat-Nya</a:t>
            </a:r>
            <a:r>
              <a:rPr lang="ms-MY" sz="2400" b="1" dirty="0"/>
              <a:t> pada waktu petang hari </a:t>
            </a:r>
            <a:r>
              <a:rPr lang="ms-MY" sz="2400" b="1" dirty="0" err="1"/>
              <a:t>Arafah</a:t>
            </a:r>
            <a:r>
              <a:rPr lang="ms-MY" sz="2400" b="1" dirty="0"/>
              <a:t> dengan keramaian ahli </a:t>
            </a:r>
            <a:r>
              <a:rPr lang="ms-MY" sz="2400" b="1" dirty="0" err="1"/>
              <a:t>Arafah</a:t>
            </a:r>
            <a:r>
              <a:rPr lang="ms-MY" sz="2400" b="1" dirty="0"/>
              <a:t> lalu berfirman: Lihatlah kamu kepada </a:t>
            </a:r>
            <a:r>
              <a:rPr lang="ms-MY" sz="2400" b="1" dirty="0" err="1"/>
              <a:t>hamba-hamba-Ku</a:t>
            </a:r>
            <a:r>
              <a:rPr lang="ms-MY" sz="2400" b="1" dirty="0"/>
              <a:t> yang telah datang </a:t>
            </a:r>
            <a:r>
              <a:rPr lang="ms-MY" sz="2400" b="1" dirty="0" err="1"/>
              <a:t>kepada-Ku</a:t>
            </a:r>
            <a:r>
              <a:rPr lang="ms-MY" sz="2400" b="1" dirty="0"/>
              <a:t> dengan keadaan kusut, kotor dan berdebu”.</a:t>
            </a:r>
            <a:endParaRPr lang="en-MY" sz="2400" b="1" dirty="0">
              <a:effectLst>
                <a:outerShdw blurRad="38100" dist="38100" dir="2700000" algn="tl">
                  <a:srgbClr val="000000">
                    <a:alpha val="43137"/>
                  </a:srgbClr>
                </a:outerShdw>
              </a:effectLst>
            </a:endParaRPr>
          </a:p>
        </p:txBody>
      </p:sp>
      <p:sp>
        <p:nvSpPr>
          <p:cNvPr id="5" name="Rectangle 4"/>
          <p:cNvSpPr/>
          <p:nvPr/>
        </p:nvSpPr>
        <p:spPr>
          <a:xfrm>
            <a:off x="131254" y="2209800"/>
            <a:ext cx="8977250"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اللهَ تَعَالَى يُبَاهِيْ مَلاَئِكَتَهُ عَشِيَّةَ عَرَفَةَ بِأَهْلِ عَرَفَةَ فَيَقُوْلُ : اُنْظُرُوْا إِلَى عِبَادِيْ أَتَوْنِيْ شُعْثًا غُبْرًا </a:t>
            </a:r>
            <a:r>
              <a:rPr lang="ar-SA" sz="2400" dirty="0" smtClean="0">
                <a:solidFill>
                  <a:srgbClr val="FFFF00"/>
                </a:solidFill>
                <a:effectLst>
                  <a:glow rad="101600">
                    <a:schemeClr val="tx1">
                      <a:alpha val="60000"/>
                    </a:schemeClr>
                  </a:glow>
                </a:effectLst>
                <a:cs typeface="Traditional Arabic" pitchFamily="2" charset="-78"/>
              </a:rPr>
              <a:t>(</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أحمد</a:t>
            </a:r>
            <a:r>
              <a:rPr lang="ar-SA" sz="2400" dirty="0" smtClean="0">
                <a:solidFill>
                  <a:srgbClr val="FFFF00"/>
                </a:solidFill>
                <a:effectLst>
                  <a:glow rad="101600">
                    <a:schemeClr val="tx1">
                      <a:alpha val="60000"/>
                    </a:schemeClr>
                  </a:glow>
                </a:effectLst>
                <a:cs typeface="Traditional Arabic" pitchFamily="2" charset="-78"/>
              </a:rPr>
              <a:t>)</a:t>
            </a:r>
            <a:endParaRPr lang="ms-MY" sz="2400" dirty="0">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07504" y="282714"/>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57200" y="1531203"/>
            <a:ext cx="7239000"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dirty="0" smtClean="0">
                <a:solidFill>
                  <a:schemeClr val="tx1"/>
                </a:solidFill>
              </a:rPr>
              <a:t>Hari </a:t>
            </a:r>
            <a:r>
              <a:rPr lang="ms-MY" sz="2400" b="1" dirty="0">
                <a:solidFill>
                  <a:schemeClr val="tx1"/>
                </a:solidFill>
              </a:rPr>
              <a:t>perjanjian setia dan pengakuan tauhid daripada zuriat Nabi Adam a.s. ketika berada di alam arwah</a:t>
            </a:r>
            <a:endParaRPr lang="en-US"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52400" y="2604258"/>
            <a:ext cx="5334000" cy="843613"/>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Maksud</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kumimoji="0" lang="en-MY" sz="24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107504" y="3600271"/>
            <a:ext cx="8991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a:t>“</a:t>
            </a:r>
            <a:r>
              <a:rPr lang="ms-MY" sz="2400" b="1" i="1" dirty="0"/>
              <a:t>Sesungguhnya Allah Taala mengambil perjanjian daripada tulang belakang Adam pada hari </a:t>
            </a:r>
            <a:r>
              <a:rPr lang="ms-MY" sz="2400" b="1" i="1" dirty="0" err="1"/>
              <a:t>Arafah</a:t>
            </a:r>
            <a:r>
              <a:rPr lang="ms-MY" sz="2400" b="1" i="1" dirty="0"/>
              <a:t>, lalu dikeluarkan dari tulang </a:t>
            </a:r>
            <a:r>
              <a:rPr lang="ms-MY" sz="2400" b="1" i="1" dirty="0" err="1"/>
              <a:t>sulbinya</a:t>
            </a:r>
            <a:r>
              <a:rPr lang="ms-MY" sz="2400" b="1" i="1" dirty="0"/>
              <a:t> zuriat keturunan manusia”</a:t>
            </a:r>
            <a:r>
              <a:rPr lang="ms-MY" sz="2400" b="1" dirty="0"/>
              <a:t> . </a:t>
            </a:r>
            <a:endParaRPr lang="en-MY" sz="2400" b="1" dirty="0">
              <a:effectLst>
                <a:outerShdw blurRad="38100" dist="38100" dir="2700000" algn="tl">
                  <a:srgbClr val="000000">
                    <a:alpha val="43137"/>
                  </a:srgbClr>
                </a:outerShdw>
              </a:effectLst>
            </a:endParaRPr>
          </a:p>
        </p:txBody>
      </p:sp>
      <p:sp>
        <p:nvSpPr>
          <p:cNvPr id="7" name="Oval 6"/>
          <p:cNvSpPr/>
          <p:nvPr/>
        </p:nvSpPr>
        <p:spPr>
          <a:xfrm>
            <a:off x="152400" y="1177498"/>
            <a:ext cx="609600" cy="575102"/>
          </a:xfrm>
          <a:prstGeom prst="ellipse">
            <a:avLst/>
          </a:prstGeom>
          <a:effectLst>
            <a:glow rad="101600">
              <a:schemeClr val="tx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2</a:t>
            </a:r>
            <a:endParaRPr lang="en-MY"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A’raf</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172:</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581400"/>
            <a:ext cx="8991600"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a:t>“Dan (ingatlah wahai </a:t>
            </a:r>
            <a:r>
              <a:rPr lang="ms-MY" sz="2400" i="1" dirty="0" err="1"/>
              <a:t>Muhammad</a:t>
            </a:r>
            <a:r>
              <a:rPr lang="ms-MY" sz="2400" i="1" dirty="0"/>
              <a:t>) ketika </a:t>
            </a:r>
            <a:r>
              <a:rPr lang="ms-MY" sz="2400" i="1" dirty="0" err="1"/>
              <a:t>Tuhanmu</a:t>
            </a:r>
            <a:r>
              <a:rPr lang="ms-MY" sz="2400" i="1" dirty="0"/>
              <a:t> mengeluarkan zuriat anak-anak Adam (turun-temurun) dari (tulang) belakang mereka, dan Ia jadikan mereka saksi terhadap diri mereka sendiri, (sambil Ia bertanya dengan </a:t>
            </a:r>
            <a:r>
              <a:rPr lang="ms-MY" sz="2400" i="1" dirty="0" err="1"/>
              <a:t>firman-Nya</a:t>
            </a:r>
            <a:r>
              <a:rPr lang="ms-MY" sz="2400" i="1" dirty="0"/>
              <a:t>): "Bukankah Aku Tuhan kamu?" mereka semua menjawab: "Benar (Engkaulah Tuhan kami), Kami menjadi saksi". Yang demikian supaya kamu tidak berkata pada hari kiamat kelak: "Sesungguhnya kami adalah lalai (tidak diberi peringatan) tentang (hakikat tauhid) ini". </a:t>
            </a:r>
            <a:endParaRPr lang="en-MY" sz="2400" dirty="0"/>
          </a:p>
        </p:txBody>
      </p:sp>
      <p:sp>
        <p:nvSpPr>
          <p:cNvPr id="5" name="Rectangle 4"/>
          <p:cNvSpPr/>
          <p:nvPr/>
        </p:nvSpPr>
        <p:spPr>
          <a:xfrm>
            <a:off x="184212" y="1295400"/>
            <a:ext cx="8856984"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أَخَذَ رَبُّكَ مِن بَنِي آدَمَ مِن ظُهُورِهِمْ ذُرِّيَّتَهُمْ وَأَشْهَدَهُمْ عَلَىٰ أَنفُسِهِمْ أَلَسْتُ بِرَبِّكُمْ ۖ قَالُوا بَلَىٰ ۛ شَهِدْنَا ۛ أَن تَقُولُوا يَوْمَ الْقِيَامَةِ إِنَّا كُنَّا عَنْ هَٰذَا غَافِلِينَ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07504" y="282714"/>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Kelebihan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33400" y="1143000"/>
            <a:ext cx="7543800"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ms-MY" sz="2400" b="1" dirty="0">
                <a:solidFill>
                  <a:schemeClr val="tx1"/>
                </a:solidFill>
              </a:rPr>
              <a:t>Hari yang Allah menyempurnakan Agama dan mencukupkan nikmat untuk umat Nabi </a:t>
            </a:r>
            <a:r>
              <a:rPr lang="ms-MY" sz="2400" b="1" dirty="0" err="1">
                <a:solidFill>
                  <a:schemeClr val="tx1"/>
                </a:solidFill>
              </a:rPr>
              <a:t>Muhammad</a:t>
            </a:r>
            <a:r>
              <a:rPr lang="ms-MY" sz="2400" b="1" dirty="0">
                <a:solidFill>
                  <a:schemeClr val="tx1"/>
                </a:solidFill>
              </a:rPr>
              <a:t> s.a.w. </a:t>
            </a:r>
            <a:endParaRPr lang="en-US"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6200" y="2432987"/>
            <a:ext cx="5334000" cy="615013"/>
          </a:xfrm>
          <a:prstGeom prst="rect">
            <a:avLst/>
          </a:prstGeom>
          <a:solidFill>
            <a:schemeClr val="tx1"/>
          </a:solid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Al </a:t>
            </a:r>
            <a:r>
              <a:rPr lang="en-US" sz="28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Maaidah</a:t>
            </a: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3</a:t>
            </a:r>
            <a:endParaRPr kumimoji="0" lang="en-MY" sz="2800" b="1"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107504" y="5124271"/>
            <a:ext cx="8991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a:t>“… Pada hari ini, Aku telah sempurnakan bagi kamu </a:t>
            </a:r>
            <a:r>
              <a:rPr lang="ms-MY" sz="2400" b="1" dirty="0" err="1"/>
              <a:t>ugama</a:t>
            </a:r>
            <a:r>
              <a:rPr lang="ms-MY" sz="2400" b="1" dirty="0"/>
              <a:t> kamu, dan Aku telah cukupkan </a:t>
            </a:r>
            <a:r>
              <a:rPr lang="ms-MY" sz="2400" b="1" dirty="0" err="1"/>
              <a:t>nikmat-Ku</a:t>
            </a:r>
            <a:r>
              <a:rPr lang="ms-MY" sz="2400" b="1" dirty="0"/>
              <a:t> kepada kamu, dan Aku telah </a:t>
            </a:r>
            <a:r>
              <a:rPr lang="ms-MY" sz="2400" b="1" dirty="0" err="1"/>
              <a:t>redhakan</a:t>
            </a:r>
            <a:r>
              <a:rPr lang="ms-MY" sz="2400" b="1" dirty="0"/>
              <a:t> Islam itu menjadi </a:t>
            </a:r>
            <a:r>
              <a:rPr lang="ms-MY" sz="2400" b="1" dirty="0" err="1"/>
              <a:t>ugama</a:t>
            </a:r>
            <a:r>
              <a:rPr lang="ms-MY" sz="2400" b="1" dirty="0"/>
              <a:t> untuk kamu…”.</a:t>
            </a:r>
            <a:endParaRPr lang="en-MY" sz="2400" b="1" dirty="0">
              <a:effectLst>
                <a:outerShdw blurRad="38100" dist="38100" dir="2700000" algn="tl">
                  <a:srgbClr val="000000">
                    <a:alpha val="43137"/>
                  </a:srgbClr>
                </a:outerShdw>
              </a:effectLst>
            </a:endParaRPr>
          </a:p>
        </p:txBody>
      </p:sp>
      <p:sp>
        <p:nvSpPr>
          <p:cNvPr id="7" name="Oval 6"/>
          <p:cNvSpPr/>
          <p:nvPr/>
        </p:nvSpPr>
        <p:spPr>
          <a:xfrm>
            <a:off x="31668" y="989112"/>
            <a:ext cx="609600" cy="575102"/>
          </a:xfrm>
          <a:prstGeom prst="ellipse">
            <a:avLst/>
          </a:prstGeom>
          <a:effectLst>
            <a:glow rad="101600">
              <a:schemeClr val="tx1">
                <a:alpha val="6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3</a:t>
            </a:r>
            <a:endParaRPr lang="en-MY" sz="3200" b="1" dirty="0">
              <a:effectLst>
                <a:outerShdw blurRad="38100" dist="38100" dir="2700000" algn="tl">
                  <a:srgbClr val="000000">
                    <a:alpha val="43137"/>
                  </a:srgbClr>
                </a:outerShdw>
              </a:effectLst>
            </a:endParaRPr>
          </a:p>
        </p:txBody>
      </p:sp>
      <p:sp>
        <p:nvSpPr>
          <p:cNvPr id="8" name="Rectangle 7"/>
          <p:cNvSpPr/>
          <p:nvPr/>
        </p:nvSpPr>
        <p:spPr>
          <a:xfrm>
            <a:off x="131254" y="3201650"/>
            <a:ext cx="8977250" cy="1446550"/>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effectLst>
                <a:cs typeface="Traditional Arabic" pitchFamily="2" charset="-78"/>
              </a:rPr>
              <a:t>الْيَوْمَ أَكْمَلْتُ لَكُمْ دِينَكُمْ وَأَتْمَمْتُ عَلَيْكُمْ نِعْمَتِي وَرَضِيتُ لَكُمُ الْإِسْلَامَ دِينًا ۚ</a:t>
            </a:r>
            <a:endParaRPr lang="ms-MY" sz="4400" b="1" dirty="0">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52400" y="284202"/>
            <a:ext cx="88392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904" y="4514671"/>
            <a:ext cx="8991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a:t>Berpuasa pada hari </a:t>
            </a:r>
            <a:r>
              <a:rPr lang="ms-MY" sz="2400" i="1" dirty="0" err="1"/>
              <a:t>Arafah</a:t>
            </a:r>
            <a:r>
              <a:rPr lang="ms-MY" sz="2400" i="1" dirty="0"/>
              <a:t> aku berharap bahawa Allah akan menghapuskan dosa pada tahun sebelumnya dan pada tahun selepasnya. </a:t>
            </a:r>
            <a:endParaRPr lang="en-MY" sz="2400" dirty="0"/>
          </a:p>
        </p:txBody>
      </p:sp>
      <p:sp>
        <p:nvSpPr>
          <p:cNvPr id="5" name="Rectangle 4"/>
          <p:cNvSpPr/>
          <p:nvPr/>
        </p:nvSpPr>
        <p:spPr>
          <a:xfrm>
            <a:off x="184212" y="2667000"/>
            <a:ext cx="8856984"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"صِيَامُ يَوْمَ عَرَفَةَ أَحْتَسِبُ عَلَى اللهِ أَنْ يُكَفِّرَ السَّنَةَ الَّتِيْ قَبْلَهُ وَالسَّنَةَ الَّتِيْ بَعْدَهُ ". </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triped Right Arrow 5"/>
          <p:cNvSpPr/>
          <p:nvPr/>
        </p:nvSpPr>
        <p:spPr>
          <a:xfrm>
            <a:off x="76200" y="1371600"/>
            <a:ext cx="4975920" cy="1143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t>Puasa</a:t>
            </a:r>
            <a:r>
              <a:rPr lang="en-US" sz="2400" b="1" dirty="0" smtClean="0"/>
              <a:t> </a:t>
            </a:r>
            <a:r>
              <a:rPr lang="en-US" sz="2400" b="1" dirty="0" err="1" smtClean="0"/>
              <a:t>Sunat</a:t>
            </a:r>
            <a:r>
              <a:rPr lang="en-US" sz="2400" b="1" dirty="0" smtClean="0"/>
              <a:t> </a:t>
            </a:r>
            <a:r>
              <a:rPr lang="en-US" sz="2400" b="1" dirty="0" err="1" smtClean="0"/>
              <a:t>Arafah</a:t>
            </a:r>
            <a:endParaRPr lang="en-MY" sz="2400" b="1" dirty="0"/>
          </a:p>
        </p:txBody>
      </p:sp>
      <p:sp>
        <p:nvSpPr>
          <p:cNvPr id="2" name="Sun 1"/>
          <p:cNvSpPr/>
          <p:nvPr/>
        </p:nvSpPr>
        <p:spPr>
          <a:xfrm>
            <a:off x="116904" y="1676400"/>
            <a:ext cx="873696" cy="838200"/>
          </a:xfrm>
          <a:prstGeom prst="su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rPr>
              <a:t>1</a:t>
            </a:r>
            <a:endParaRPr lang="en-MY" sz="28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7620"/>
            <a:ext cx="9144000" cy="68656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52400" y="313492"/>
            <a:ext cx="88392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904" y="5153561"/>
            <a:ext cx="89916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a:t>“</a:t>
            </a:r>
            <a:r>
              <a:rPr lang="en-US" sz="2400" dirty="0" err="1"/>
              <a:t>Sebaik-baik</a:t>
            </a:r>
            <a:r>
              <a:rPr lang="en-US" sz="2400" dirty="0"/>
              <a:t> </a:t>
            </a:r>
            <a:r>
              <a:rPr lang="en-US" sz="2400" dirty="0" err="1"/>
              <a:t>doa</a:t>
            </a:r>
            <a:r>
              <a:rPr lang="en-US" sz="2400" dirty="0"/>
              <a:t> </a:t>
            </a:r>
            <a:r>
              <a:rPr lang="en-US" sz="2400" dirty="0" err="1"/>
              <a:t>ialah</a:t>
            </a:r>
            <a:r>
              <a:rPr lang="en-US" sz="2400" dirty="0"/>
              <a:t> </a:t>
            </a:r>
            <a:r>
              <a:rPr lang="en-US" sz="2400" dirty="0" err="1"/>
              <a:t>doa</a:t>
            </a:r>
            <a:r>
              <a:rPr lang="en-US" sz="2400" dirty="0"/>
              <a:t> </a:t>
            </a:r>
            <a:r>
              <a:rPr lang="en-US" sz="2400" dirty="0" err="1"/>
              <a:t>pada</a:t>
            </a:r>
            <a:r>
              <a:rPr lang="en-US" sz="2400" dirty="0"/>
              <a:t> </a:t>
            </a:r>
            <a:r>
              <a:rPr lang="en-US" sz="2400" dirty="0" err="1"/>
              <a:t>hari</a:t>
            </a:r>
            <a:r>
              <a:rPr lang="en-US" sz="2400" dirty="0"/>
              <a:t> </a:t>
            </a:r>
            <a:r>
              <a:rPr lang="en-US" sz="2400" dirty="0" err="1"/>
              <a:t>Arafah</a:t>
            </a:r>
            <a:r>
              <a:rPr lang="en-US" sz="2400" dirty="0"/>
              <a:t> </a:t>
            </a:r>
            <a:r>
              <a:rPr lang="en-US" sz="2400" dirty="0" err="1"/>
              <a:t>dan</a:t>
            </a:r>
            <a:r>
              <a:rPr lang="en-US" sz="2400" dirty="0"/>
              <a:t> </a:t>
            </a:r>
            <a:r>
              <a:rPr lang="en-US" sz="2400" dirty="0" err="1"/>
              <a:t>sebaik-baik</a:t>
            </a:r>
            <a:r>
              <a:rPr lang="en-US" sz="2400" dirty="0"/>
              <a:t> </a:t>
            </a:r>
            <a:r>
              <a:rPr lang="en-US" sz="2400" dirty="0" err="1"/>
              <a:t>apa</a:t>
            </a:r>
            <a:r>
              <a:rPr lang="en-US" sz="2400" dirty="0"/>
              <a:t> yang </a:t>
            </a:r>
            <a:r>
              <a:rPr lang="en-US" sz="2400" dirty="0" err="1"/>
              <a:t>aku</a:t>
            </a:r>
            <a:r>
              <a:rPr lang="en-US" sz="2400" dirty="0"/>
              <a:t> </a:t>
            </a:r>
            <a:r>
              <a:rPr lang="en-US" sz="2400" dirty="0" err="1"/>
              <a:t>ucapkan</a:t>
            </a:r>
            <a:r>
              <a:rPr lang="en-US" sz="2400" dirty="0"/>
              <a:t> </a:t>
            </a:r>
            <a:r>
              <a:rPr lang="en-US" sz="2400" dirty="0" err="1"/>
              <a:t>dan</a:t>
            </a:r>
            <a:r>
              <a:rPr lang="en-US" sz="2400" dirty="0"/>
              <a:t> </a:t>
            </a:r>
            <a:r>
              <a:rPr lang="en-US" sz="2400" dirty="0" err="1"/>
              <a:t>juga</a:t>
            </a:r>
            <a:r>
              <a:rPr lang="en-US" sz="2400" dirty="0"/>
              <a:t> </a:t>
            </a:r>
            <a:r>
              <a:rPr lang="en-US" sz="2400" dirty="0" err="1"/>
              <a:t>para</a:t>
            </a:r>
            <a:r>
              <a:rPr lang="en-US" sz="2400" dirty="0"/>
              <a:t> </a:t>
            </a:r>
            <a:r>
              <a:rPr lang="en-US" sz="2400" dirty="0" err="1"/>
              <a:t>Nabi</a:t>
            </a:r>
            <a:r>
              <a:rPr lang="en-US" sz="2400" dirty="0"/>
              <a:t> </a:t>
            </a:r>
            <a:r>
              <a:rPr lang="en-US" sz="2400" dirty="0" err="1"/>
              <a:t>sebelum</a:t>
            </a:r>
            <a:r>
              <a:rPr lang="en-US" sz="2400" dirty="0"/>
              <a:t> </a:t>
            </a:r>
            <a:r>
              <a:rPr lang="en-US" sz="2400" dirty="0" err="1"/>
              <a:t>aku</a:t>
            </a:r>
            <a:r>
              <a:rPr lang="en-US" sz="2400" dirty="0"/>
              <a:t> </a:t>
            </a:r>
            <a:r>
              <a:rPr lang="en-US" sz="2400" dirty="0" err="1"/>
              <a:t>ialah</a:t>
            </a:r>
            <a:r>
              <a:rPr lang="en-US" sz="2400" dirty="0"/>
              <a:t>:</a:t>
            </a:r>
            <a:endParaRPr lang="en-MY" sz="2400" dirty="0"/>
          </a:p>
          <a:p>
            <a:pPr algn="ctr" rtl="1"/>
            <a:r>
              <a:rPr lang="ar-SA"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لاَ إِلَهَ إِلاَّ اللهُ وَحْدَهُ لاَشَرِيْكَ لَهُ، لَهُ الْمُلْكُ وَلَهُ الْحَمْدُ وَهُوَ عَلَى كُلِّ شَيْءٍ قَدِيْرٌ</a:t>
            </a:r>
            <a:r>
              <a:rPr lang="en-US"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en-MY" sz="32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184212" y="2162890"/>
            <a:ext cx="8856984" cy="2677656"/>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"خَيْرُالدُّعَاءِ دُعَاءُ يَوْمَ عَرَفَةَ ، وَخَيْرُمَا قُلْتُ أَنَا وَالنَّبِيُّوْنَ مِنْ قَبْلِيْ : لاَ إِلَهَ إِلاَّ اللهُ وَحْدَهُ لاَشَرِيْكَ لَهُ، لَهُ الْمُلْكُ وَلَهُ الْحَمْدُ وَهُوَ عَلَى كُلِّ شَيْءٍ قَدِيْرٌ"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الترمذي</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triped Right Arrow 5"/>
          <p:cNvSpPr/>
          <p:nvPr/>
        </p:nvSpPr>
        <p:spPr>
          <a:xfrm>
            <a:off x="76200" y="1096090"/>
            <a:ext cx="4975920" cy="1143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t>Banyakkan</a:t>
            </a:r>
            <a:r>
              <a:rPr lang="en-US" sz="2400" b="1" dirty="0" smtClean="0"/>
              <a:t> </a:t>
            </a:r>
            <a:r>
              <a:rPr lang="en-US" sz="2400" b="1" dirty="0" err="1" smtClean="0"/>
              <a:t>Doa</a:t>
            </a:r>
            <a:r>
              <a:rPr lang="en-US" sz="2400" b="1" dirty="0" smtClean="0"/>
              <a:t> </a:t>
            </a:r>
            <a:r>
              <a:rPr lang="en-US" sz="2400" b="1" dirty="0" err="1" smtClean="0"/>
              <a:t>dan</a:t>
            </a:r>
            <a:r>
              <a:rPr lang="en-US" sz="2400" b="1" dirty="0" smtClean="0"/>
              <a:t> </a:t>
            </a:r>
            <a:r>
              <a:rPr lang="en-US" sz="2400" b="1" dirty="0" err="1" smtClean="0"/>
              <a:t>Zikir</a:t>
            </a:r>
            <a:endParaRPr lang="en-MY" sz="2400" b="1" dirty="0"/>
          </a:p>
        </p:txBody>
      </p:sp>
      <p:sp>
        <p:nvSpPr>
          <p:cNvPr id="7" name="Sun 6"/>
          <p:cNvSpPr/>
          <p:nvPr/>
        </p:nvSpPr>
        <p:spPr>
          <a:xfrm>
            <a:off x="116904" y="1447800"/>
            <a:ext cx="873696" cy="838200"/>
          </a:xfrm>
          <a:prstGeom prst="su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rPr>
              <a:t>2</a:t>
            </a:r>
            <a:endParaRPr lang="en-MY" sz="28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52400" y="295871"/>
            <a:ext cx="88392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904" y="4450140"/>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a:t>“Hendaklah kamu memperbanyakkan sujud kepada Allah, kerana sesungguhnya setiap kali kamu bersujud kepada Allah, Allah akan mengangkatkan </a:t>
            </a:r>
            <a:r>
              <a:rPr lang="ms-MY" sz="2400" i="1" dirty="0" err="1"/>
              <a:t>untukmu</a:t>
            </a:r>
            <a:r>
              <a:rPr lang="ms-MY" sz="2400" i="1" dirty="0"/>
              <a:t> satu </a:t>
            </a:r>
            <a:r>
              <a:rPr lang="ms-MY" sz="2400" i="1" dirty="0" err="1"/>
              <a:t>darajat</a:t>
            </a:r>
            <a:r>
              <a:rPr lang="ms-MY" sz="2400" i="1" dirty="0"/>
              <a:t> dan menghapuskan </a:t>
            </a:r>
            <a:r>
              <a:rPr lang="ms-MY" sz="2400" i="1" dirty="0" err="1"/>
              <a:t>darimu</a:t>
            </a:r>
            <a:r>
              <a:rPr lang="ms-MY" sz="2400" i="1" dirty="0"/>
              <a:t> satu kesalahan”.</a:t>
            </a:r>
            <a:r>
              <a:rPr lang="ms-MY" sz="2400" dirty="0"/>
              <a:t> </a:t>
            </a:r>
            <a:endParaRPr lang="en-MY" sz="2400" dirty="0"/>
          </a:p>
        </p:txBody>
      </p:sp>
      <p:sp>
        <p:nvSpPr>
          <p:cNvPr id="5" name="Rectangle 4"/>
          <p:cNvSpPr/>
          <p:nvPr/>
        </p:nvSpPr>
        <p:spPr>
          <a:xfrm>
            <a:off x="184212" y="2602469"/>
            <a:ext cx="8856984" cy="1569660"/>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"عَلَيْكَ بِكَثْرَةِ السُّجُوْدِ فَإِنَّكَ لَنْ تَسْجُدَ لِلَّهِ سَجْدَةً إِلاَّ رَفَعَكَ اللهُ بِهَا دَرَجَةً وَحَطَّ عَنْكَ خَطِيْئَةً. </a:t>
            </a:r>
            <a:r>
              <a:rPr lang="ar-SA" sz="2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triped Right Arrow 5"/>
          <p:cNvSpPr/>
          <p:nvPr/>
        </p:nvSpPr>
        <p:spPr>
          <a:xfrm>
            <a:off x="358080" y="1307069"/>
            <a:ext cx="6042720" cy="1143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t>Dirikan</a:t>
            </a:r>
            <a:r>
              <a:rPr lang="en-US" sz="2400" b="1" dirty="0" smtClean="0"/>
              <a:t> </a:t>
            </a:r>
            <a:r>
              <a:rPr lang="en-US" sz="2400" b="1" dirty="0" err="1" smtClean="0"/>
              <a:t>solat</a:t>
            </a:r>
            <a:r>
              <a:rPr lang="en-US" sz="2400" b="1" dirty="0" smtClean="0"/>
              <a:t> </a:t>
            </a:r>
            <a:r>
              <a:rPr lang="en-US" sz="2400" b="1" dirty="0" err="1" smtClean="0"/>
              <a:t>fardhu</a:t>
            </a:r>
            <a:r>
              <a:rPr lang="en-US" sz="2400" b="1" dirty="0" smtClean="0"/>
              <a:t> </a:t>
            </a:r>
            <a:r>
              <a:rPr lang="en-US" sz="2400" b="1" dirty="0" err="1" smtClean="0"/>
              <a:t>berjemaah</a:t>
            </a:r>
            <a:r>
              <a:rPr lang="en-US" sz="2400" b="1" dirty="0" smtClean="0"/>
              <a:t>, </a:t>
            </a:r>
            <a:r>
              <a:rPr lang="en-US" sz="2400" b="1" dirty="0" err="1" smtClean="0"/>
              <a:t>berqiamullail</a:t>
            </a:r>
            <a:r>
              <a:rPr lang="en-US" sz="2400" b="1" dirty="0" smtClean="0"/>
              <a:t>, </a:t>
            </a:r>
            <a:r>
              <a:rPr lang="en-US" sz="2400" b="1" dirty="0" err="1" smtClean="0"/>
              <a:t>banyakkan</a:t>
            </a:r>
            <a:r>
              <a:rPr lang="en-US" sz="2400" b="1" dirty="0" smtClean="0"/>
              <a:t> </a:t>
            </a:r>
            <a:r>
              <a:rPr lang="en-US" sz="2400" b="1" dirty="0" err="1" smtClean="0"/>
              <a:t>solat</a:t>
            </a:r>
            <a:r>
              <a:rPr lang="en-US" sz="2400" b="1" dirty="0" smtClean="0"/>
              <a:t> </a:t>
            </a:r>
            <a:r>
              <a:rPr lang="en-US" sz="2400" b="1" dirty="0" err="1" smtClean="0"/>
              <a:t>sunat</a:t>
            </a:r>
            <a:endParaRPr lang="en-MY" sz="2400" b="1" dirty="0"/>
          </a:p>
        </p:txBody>
      </p:sp>
      <p:sp>
        <p:nvSpPr>
          <p:cNvPr id="7" name="Sun 6"/>
          <p:cNvSpPr/>
          <p:nvPr/>
        </p:nvSpPr>
        <p:spPr>
          <a:xfrm>
            <a:off x="116904" y="1676400"/>
            <a:ext cx="873696" cy="838200"/>
          </a:xfrm>
          <a:prstGeom prst="su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rPr>
              <a:t>3</a:t>
            </a:r>
            <a:endParaRPr lang="en-MY" sz="28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358081" y="7620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198:</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951744"/>
            <a:ext cx="89916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MY" sz="2400" dirty="0"/>
              <a:t> </a:t>
            </a:r>
            <a:r>
              <a:rPr lang="ms-MY" sz="2400" dirty="0"/>
              <a:t>Tidaklah menjadi salah, kamu mencari limpah kurnia dari Tuhan kamu (dengan meneruskan perniagaan ketika mengerjakan Haji). Kemudian apabila kamu bertolak turun dari padang </a:t>
            </a:r>
            <a:r>
              <a:rPr lang="ms-MY" sz="2400" dirty="0" err="1"/>
              <a:t>Arafah</a:t>
            </a:r>
            <a:r>
              <a:rPr lang="ms-MY" sz="2400" dirty="0"/>
              <a:t> (menuju ke </a:t>
            </a:r>
            <a:r>
              <a:rPr lang="ms-MY" sz="2400" dirty="0" err="1"/>
              <a:t>Muzdalifah</a:t>
            </a:r>
            <a:r>
              <a:rPr lang="ms-MY" sz="2400" dirty="0"/>
              <a:t>) maka sebutlah nama Allah (dengan berzikir) di tempat </a:t>
            </a:r>
            <a:r>
              <a:rPr lang="ms-MY" sz="2400" dirty="0" err="1"/>
              <a:t>Masyaril</a:t>
            </a:r>
            <a:r>
              <a:rPr lang="ms-MY" sz="2400" dirty="0"/>
              <a:t> </a:t>
            </a:r>
            <a:r>
              <a:rPr lang="ms-MY" sz="2400" dirty="0" err="1"/>
              <a:t>Al-Haram</a:t>
            </a:r>
            <a:r>
              <a:rPr lang="ms-MY" sz="2400" dirty="0"/>
              <a:t>, dan berzikirlah </a:t>
            </a:r>
            <a:r>
              <a:rPr lang="ms-MY" sz="2400" dirty="0" err="1"/>
              <a:t>kepada-Nya</a:t>
            </a:r>
            <a:r>
              <a:rPr lang="ms-MY" sz="2400" dirty="0"/>
              <a:t> sebagaimana yang ditunjukkan </a:t>
            </a:r>
            <a:r>
              <a:rPr lang="ms-MY" sz="2400" dirty="0" err="1"/>
              <a:t>kepadamu</a:t>
            </a:r>
            <a:r>
              <a:rPr lang="ms-MY" sz="2400" dirty="0"/>
              <a:t>; sesungguhnya kamu sebelum itu adalah dari golongan orang yang sesat</a:t>
            </a:r>
            <a:r>
              <a:rPr lang="ar-SA" sz="2400" dirty="0"/>
              <a:t>"</a:t>
            </a:r>
            <a:r>
              <a:rPr lang="ms-MY" sz="2400" dirty="0"/>
              <a:t>.</a:t>
            </a:r>
            <a:r>
              <a:rPr lang="ar-SA" sz="2400" dirty="0"/>
              <a:t> </a:t>
            </a:r>
            <a:endParaRPr lang="en-MY" sz="2400" dirty="0"/>
          </a:p>
        </p:txBody>
      </p:sp>
      <p:sp>
        <p:nvSpPr>
          <p:cNvPr id="5" name="Rectangle 4"/>
          <p:cNvSpPr/>
          <p:nvPr/>
        </p:nvSpPr>
        <p:spPr>
          <a:xfrm>
            <a:off x="184212" y="1371600"/>
            <a:ext cx="8856984"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لَيْسَ عَلَيْكُمْ جُنَاحٌ أَن تَبْتَغُوا فَضْلًا مِّن رَّبِّكُمْ ۚ فَإِذَا أَفَضْتُم مِّنْ عَرَفَاتٍ فَاذْكُرُوا اللَّهَ عِندَ الْمَشْعَرِ الْحَرَامِ ۖ وَاذْكُرُوهُ كَمَا هَدَاكُمْ وَإِن كُنتُم مِّن قَبْلِهِ لَمِنَ الضَّالِّينَ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4" name="Rectangle 3"/>
          <p:cNvSpPr/>
          <p:nvPr/>
        </p:nvSpPr>
        <p:spPr>
          <a:xfrm>
            <a:off x="374576" y="1447800"/>
            <a:ext cx="8388424" cy="4154984"/>
          </a:xfrm>
          <a:prstGeom prst="rect">
            <a:avLst/>
          </a:prstGeom>
          <a:solidFill>
            <a:schemeClr val="bg1">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لِـى وَلَكُمْ بِالْقُرْآنِ الْعَظِيْمِ، وَنَفَعَنِيْ وَإِيَّاكُمْ بـِمَا فِيْهِ مِنَ الآيَاتِ وَالذِّكْرِ الـْحَكِيْمِ، وَتَقَبَّلَ مِنِّيْ وَمِنْكُمْ تِلَاوَتَهُ، إِنَّهُ هُوَ السَّمِيْعُ العَلِيْمُ. أَقُوْلُ قَوْلِـى هَذَا، وَأَسْتَغْفِرُاللهَ الْعَظِـْيمَ لِـى وَلَكُمْ، وَلـِجَمِيْعِ الْمُسْلِمِيْنَ وَالْـمُسْلِمَاتِ، وَالْـمُؤْمِنِيْنَ وَالْـمُؤْمِنَاتِ،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4123692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624396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25288" y="2286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610832"/>
            <a:ext cx="8460432" cy="2015936"/>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defRPr/>
            </a:pPr>
            <a:r>
              <a:rPr lang="ar-SA"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552392" y="4769768"/>
            <a:ext cx="8286808"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4000" b="1" dirty="0" err="1">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prstClr val="black"/>
                </a:solidFill>
              </a:ln>
              <a:solidFill>
                <a:prstClr val="white"/>
              </a:solidFill>
              <a:effectLst>
                <a:glow rad="139700">
                  <a:prstClr val="black">
                    <a:alpha val="4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714348" y="23553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201867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76192" y="4502730"/>
            <a:ext cx="8286808" cy="144655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07504" y="106740"/>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204228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أَجْمَعِينَ.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99992" y="4373940"/>
            <a:ext cx="8286808"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ar-SA"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ز</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228600" y="1971780"/>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أَيُّهَا الَّذِينَ آمَنُوا اتَّقُوا اللَّهَ وَلْتَنظُرْ نَفْسٌ مَّا قَدَّمَتْ لِغَدٍ ۖ وَاتَّقُوا اللَّهَ ۚ إِنَّ اللَّهَ خَبِيرٌ بِمَا تَعْمَلُونَ</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3810000"/>
            <a:ext cx="9144000"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tiap-tiap</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melihat</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memerhatikan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sediakan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esok</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Amat</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Meliputi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Pengetahuan-Nya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kerjakan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358080" y="146987"/>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Hasr</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18:</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0" y="1870264"/>
            <a:ext cx="9144000" cy="2015936"/>
          </a:xfrm>
          <a:prstGeom prst="rect">
            <a:avLst/>
          </a:prstGeom>
          <a:noFill/>
        </p:spPr>
        <p:txBody>
          <a:bodyPr wrap="square">
            <a:spAutoFit/>
          </a:bodyPr>
          <a:lstStyle/>
          <a:p>
            <a:pPr algn="ctr" fontAlgn="auto">
              <a:spcBef>
                <a:spcPts val="0"/>
              </a:spcBef>
              <a:spcAft>
                <a:spcPts val="0"/>
              </a:spcAft>
              <a:defRPr/>
            </a:pPr>
            <a:r>
              <a:rPr lang="ar-SA" sz="125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25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76943"/>
            <a:ext cx="9144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51937"/>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07504" y="76200"/>
            <a:ext cx="892899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Pengorbanan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Menuntut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Kemerdekaan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295400" y="1854874"/>
            <a:ext cx="7239000" cy="830997"/>
          </a:xfrm>
          <a:prstGeom prst="rect">
            <a:avLst/>
          </a:prstGeom>
          <a:solidFill>
            <a:schemeClr val="accent3">
              <a:alpha val="72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ms-MY" sz="2400" b="1" dirty="0" smtClean="0">
                <a:solidFill>
                  <a:schemeClr val="tx1"/>
                </a:solidFill>
              </a:rPr>
              <a:t>Semenjak dijajah </a:t>
            </a:r>
            <a:r>
              <a:rPr lang="ms-MY" sz="2400" b="1" dirty="0" err="1" smtClean="0">
                <a:solidFill>
                  <a:schemeClr val="tx1"/>
                </a:solidFill>
              </a:rPr>
              <a:t>Portugis</a:t>
            </a:r>
            <a:r>
              <a:rPr lang="ms-MY" sz="2400" b="1" dirty="0" smtClean="0">
                <a:solidFill>
                  <a:schemeClr val="tx1"/>
                </a:solidFill>
              </a:rPr>
              <a:t>, sehingga laungan</a:t>
            </a:r>
          </a:p>
          <a:p>
            <a:pPr algn="ctr"/>
            <a:r>
              <a:rPr lang="ms-MY" sz="2400" b="1" dirty="0" smtClean="0">
                <a:solidFill>
                  <a:schemeClr val="tx1"/>
                </a:solidFill>
              </a:rPr>
              <a:t>“Merdeka”.</a:t>
            </a:r>
            <a:endParaRPr lang="en-US"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94410" y="3143071"/>
            <a:ext cx="7239000" cy="461665"/>
          </a:xfrm>
          <a:prstGeom prst="rect">
            <a:avLst/>
          </a:prstGeom>
          <a:solidFill>
            <a:schemeClr val="accent6">
              <a:alpha val="7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ms-MY" sz="2400" b="1" dirty="0" smtClean="0">
                <a:solidFill>
                  <a:schemeClr val="tx1"/>
                </a:solidFill>
              </a:rPr>
              <a:t>Banyak pengorbanan yang telah dilakukan</a:t>
            </a:r>
            <a:endParaRPr lang="en-US"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295400" y="4110335"/>
            <a:ext cx="7239000" cy="461665"/>
          </a:xfrm>
          <a:prstGeom prst="rect">
            <a:avLst/>
          </a:prstGeom>
          <a:solidFill>
            <a:schemeClr val="accent4">
              <a:alpha val="59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ms-MY" sz="2400" b="1" dirty="0" smtClean="0">
                <a:solidFill>
                  <a:schemeClr val="tx1"/>
                </a:solidFill>
              </a:rPr>
              <a:t>Demi kesenangan dan kesejahteraan kita</a:t>
            </a:r>
            <a:endParaRPr lang="en-US"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Striped Right Arrow 1"/>
          <p:cNvSpPr/>
          <p:nvPr/>
        </p:nvSpPr>
        <p:spPr>
          <a:xfrm>
            <a:off x="876300" y="1854874"/>
            <a:ext cx="495300" cy="830997"/>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p>
        </p:txBody>
      </p:sp>
      <p:sp>
        <p:nvSpPr>
          <p:cNvPr id="8" name="Striped Right Arrow 7"/>
          <p:cNvSpPr/>
          <p:nvPr/>
        </p:nvSpPr>
        <p:spPr>
          <a:xfrm>
            <a:off x="876300" y="3925668"/>
            <a:ext cx="495300" cy="830997"/>
          </a:xfrm>
          <a:prstGeom prst="stripedRight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9" name="Striped Right Arrow 8"/>
          <p:cNvSpPr/>
          <p:nvPr/>
        </p:nvSpPr>
        <p:spPr>
          <a:xfrm>
            <a:off x="838200" y="2971800"/>
            <a:ext cx="495300" cy="830997"/>
          </a:xfrm>
          <a:prstGeom prst="striped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228600" y="1971780"/>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أَيُّهَا الَّذِينَ آمَنُوا اتَّقُوا اللَّهَ وَلْتَنظُرْ نَفْسٌ مَّا قَدَّمَتْ لِغَدٍ ۖ وَاتَّقُوا اللَّهَ ۚ إِنَّ اللَّهَ خَبِيرٌ بِمَا تَعْمَلُونَ</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0" y="3810000"/>
            <a:ext cx="9144000"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beriman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tiap-tiap</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melihat</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memerhatikan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apa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sediakan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esok</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Amat</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Meliputi</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Pengetahuan-Nya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kerjakan</a:t>
            </a:r>
            <a:r>
              <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358080" y="146987"/>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A’raf</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96:</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1724777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6" name="Rectangle 5"/>
          <p:cNvSpPr/>
          <p:nvPr/>
        </p:nvSpPr>
        <p:spPr>
          <a:xfrm>
            <a:off x="358081" y="182940"/>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28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A’raf</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96:</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Rectangle 6"/>
          <p:cNvSpPr/>
          <p:nvPr/>
        </p:nvSpPr>
        <p:spPr>
          <a:xfrm>
            <a:off x="116904" y="4145340"/>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MY" sz="2400" dirty="0"/>
              <a:t> </a:t>
            </a:r>
            <a:r>
              <a:rPr lang="ms-MY" sz="2400" i="1" dirty="0"/>
              <a:t>“Dan Sekiranya penduduk negeri itu, beriman serta bertakwa, tentulah Kami bukakan kepada mereka keberkatan dari langit dan bumi. Tetapi mereka mendustakan (Rasul Kami) lalu Kami timpakan mereka dengan azab seksa disebabkan apa yang mereka telah usahakan”.</a:t>
            </a:r>
            <a:endParaRPr lang="en-MY" sz="2400" dirty="0"/>
          </a:p>
        </p:txBody>
      </p:sp>
      <p:sp>
        <p:nvSpPr>
          <p:cNvPr id="8" name="Rectangle 7"/>
          <p:cNvSpPr/>
          <p:nvPr/>
        </p:nvSpPr>
        <p:spPr>
          <a:xfrm>
            <a:off x="184212" y="1807548"/>
            <a:ext cx="8856984" cy="2308324"/>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وَلَوْ أَنَّ أَهْلَ الْقُرَىٰ آمَنُوا وَاتَّقَوْا لَفَتَحْنَا عَلَيْهِم بَرَكَاتٍ مِّنَ السَّمَاءِ وَالْأَرْضِ وَلَٰكِن كَذَّبُوا فَأَخَذْنَاهُم بِمَا كَانُوا يَكْسِبُونَ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4192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9370162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5710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70222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99400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02200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76618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50201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666696" y="200015"/>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62249"/>
            <a:ext cx="9144000" cy="1754326"/>
          </a:xfrm>
          <a:prstGeom prst="rect">
            <a:avLst/>
          </a:prstGeom>
          <a:no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 الْمُبِيْنُ ، وَأَشْهَدُ 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78575"/>
            <a:ext cx="9144000"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204057" y="1340768"/>
            <a:ext cx="8735886" cy="5447645"/>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اغْفِرْلَنَا ذُنُوْبَنَا وَلِوَالِدِيْنَا</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وَلِإِخْوَانِنَا الَّذِيْنَ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سَبَقُونَا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بِالإِيمَانِ، وَلَا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تَجْعَلْ فِي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قُلُوْبِنَا غِلَّا لِلَّذِيْنَ أَمَنُوْا، رَبَّنَا إِنَّكَ رَءُوْفُ الرَّحِيْم.</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fontAlgn="base">
              <a:spcBef>
                <a:spcPct val="0"/>
              </a:spcBef>
              <a:spcAft>
                <a:spcPct val="0"/>
              </a:spcAft>
              <a:defRPr/>
            </a:pPr>
            <a:endPar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Ampunilah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ibu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bapa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yang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peliharalah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hati-hati</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Pengasih</a:t>
            </a:r>
            <a:endPar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0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0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324894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504946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018535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071412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795546"/>
            <a:ext cx="8856984" cy="5986254"/>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17</a:t>
            </a:r>
            <a:r>
              <a:rPr lang="en-MY" sz="1400" b="1" dirty="0" smtClean="0">
                <a:solidFill>
                  <a:prstClr val="black"/>
                </a:solidFill>
                <a:effectLst>
                  <a:outerShdw blurRad="38100" dist="38100" dir="2700000" algn="tl">
                    <a:srgbClr val="000000">
                      <a:alpha val="43137"/>
                    </a:srgbClr>
                  </a:outerShdw>
                </a:effectLst>
                <a:cs typeface="Arial" charset="0"/>
              </a:rPr>
              <a:t>/08/2018</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ARAFAT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SIMBOL </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PERPADUAN DAN KESAMARATAAN UMMAT ISLAM</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buAutoNum type="arabicPeriod"/>
              <a:defRPr/>
            </a:pPr>
            <a:r>
              <a:rPr lang="en-US" b="1" dirty="0" smtClean="0">
                <a:solidFill>
                  <a:prstClr val="black"/>
                </a:solidFill>
                <a:effectLst>
                  <a:glow rad="101600">
                    <a:prstClr val="white">
                      <a:alpha val="60000"/>
                    </a:prstClr>
                  </a:glow>
                </a:effectLst>
                <a:cs typeface="Arial" charset="0"/>
              </a:rPr>
              <a:t>KEMUNCAK </a:t>
            </a:r>
            <a:r>
              <a:rPr lang="en-US" b="1" dirty="0">
                <a:solidFill>
                  <a:prstClr val="black"/>
                </a:solidFill>
                <a:effectLst>
                  <a:glow rad="101600">
                    <a:prstClr val="white">
                      <a:alpha val="60000"/>
                    </a:prstClr>
                  </a:glow>
                </a:effectLst>
                <a:cs typeface="Arial" charset="0"/>
              </a:rPr>
              <a:t>IBADAT HAJI IALAH WUQUF DI ARAFAT. DI SAMPING SEBAGAI RUKUN HAJI, </a:t>
            </a:r>
            <a:endParaRPr lang="en-US" b="1" dirty="0" smtClean="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       WUQUF </a:t>
            </a:r>
            <a:r>
              <a:rPr lang="en-US" b="1" dirty="0">
                <a:solidFill>
                  <a:prstClr val="black"/>
                </a:solidFill>
                <a:effectLst>
                  <a:glow rad="101600">
                    <a:prstClr val="white">
                      <a:alpha val="60000"/>
                    </a:prstClr>
                  </a:glow>
                </a:effectLst>
                <a:cs typeface="Arial" charset="0"/>
              </a:rPr>
              <a:t>ADALAH SIMBOL PERPADUAN, KESAMAAN DAN PERPADUAN UMMAT ISLAM</a:t>
            </a:r>
            <a:r>
              <a:rPr lang="en-US" b="1" dirty="0" smtClean="0">
                <a:solidFill>
                  <a:prstClr val="black"/>
                </a:solidFill>
                <a:effectLst>
                  <a:glow rad="101600">
                    <a:prstClr val="white">
                      <a:alpha val="60000"/>
                    </a:prstClr>
                  </a:glow>
                </a:effectLst>
                <a:cs typeface="Arial" charset="0"/>
              </a:rPr>
              <a:t>.</a:t>
            </a:r>
          </a:p>
          <a:p>
            <a:pPr>
              <a:defRPr/>
            </a:pPr>
            <a:endParaRPr lang="en-US" sz="1050" b="1" dirty="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2.    WUQUF </a:t>
            </a:r>
            <a:r>
              <a:rPr lang="en-US" b="1" dirty="0">
                <a:solidFill>
                  <a:prstClr val="black"/>
                </a:solidFill>
                <a:effectLst>
                  <a:glow rad="101600">
                    <a:prstClr val="white">
                      <a:alpha val="60000"/>
                    </a:prstClr>
                  </a:glow>
                </a:effectLst>
                <a:cs typeface="Arial" charset="0"/>
              </a:rPr>
              <a:t>JUGA IKTIBAR MAHSYAR DI HARI </a:t>
            </a:r>
            <a:r>
              <a:rPr lang="en-US" b="1" dirty="0" smtClean="0">
                <a:solidFill>
                  <a:prstClr val="black"/>
                </a:solidFill>
                <a:effectLst>
                  <a:glow rad="101600">
                    <a:prstClr val="white">
                      <a:alpha val="60000"/>
                    </a:prstClr>
                  </a:glow>
                </a:effectLst>
                <a:cs typeface="Arial" charset="0"/>
              </a:rPr>
              <a:t>QIAMAT </a:t>
            </a:r>
            <a:r>
              <a:rPr lang="en-US" b="1" dirty="0">
                <a:solidFill>
                  <a:prstClr val="black"/>
                </a:solidFill>
                <a:effectLst>
                  <a:glow rad="101600">
                    <a:prstClr val="white">
                      <a:alpha val="60000"/>
                    </a:prstClr>
                  </a:glow>
                </a:effectLst>
                <a:cs typeface="Arial" charset="0"/>
              </a:rPr>
              <a:t>YANG MERUPAKAN SAAT </a:t>
            </a:r>
            <a:r>
              <a:rPr lang="en-US" b="1" dirty="0" smtClean="0">
                <a:solidFill>
                  <a:prstClr val="black"/>
                </a:solidFill>
                <a:effectLst>
                  <a:glow rad="101600">
                    <a:prstClr val="white">
                      <a:alpha val="60000"/>
                    </a:prstClr>
                  </a:glow>
                </a:effectLst>
                <a:cs typeface="Arial" charset="0"/>
              </a:rPr>
              <a:t> </a:t>
            </a:r>
          </a:p>
          <a:p>
            <a:pPr>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       PENENTUAN </a:t>
            </a:r>
            <a:r>
              <a:rPr lang="en-US" b="1" dirty="0">
                <a:solidFill>
                  <a:prstClr val="black"/>
                </a:solidFill>
                <a:effectLst>
                  <a:glow rad="101600">
                    <a:prstClr val="white">
                      <a:alpha val="60000"/>
                    </a:prstClr>
                  </a:glow>
                </a:effectLst>
                <a:cs typeface="Arial" charset="0"/>
              </a:rPr>
              <a:t>INSAN MENIKMATI BAHAGIA  </a:t>
            </a:r>
            <a:r>
              <a:rPr lang="en-US" b="1" dirty="0" smtClean="0">
                <a:solidFill>
                  <a:prstClr val="black"/>
                </a:solidFill>
                <a:effectLst>
                  <a:glow rad="101600">
                    <a:prstClr val="white">
                      <a:alpha val="60000"/>
                    </a:prstClr>
                  </a:glow>
                </a:effectLst>
                <a:cs typeface="Arial" charset="0"/>
              </a:rPr>
              <a:t>DI </a:t>
            </a:r>
            <a:r>
              <a:rPr lang="en-US" b="1" dirty="0">
                <a:solidFill>
                  <a:prstClr val="black"/>
                </a:solidFill>
                <a:effectLst>
                  <a:glow rad="101600">
                    <a:prstClr val="white">
                      <a:alpha val="60000"/>
                    </a:prstClr>
                  </a:glow>
                </a:effectLst>
                <a:cs typeface="Arial" charset="0"/>
              </a:rPr>
              <a:t>DALAM </a:t>
            </a:r>
            <a:r>
              <a:rPr lang="en-US" b="1" dirty="0" smtClean="0">
                <a:solidFill>
                  <a:prstClr val="black"/>
                </a:solidFill>
                <a:effectLst>
                  <a:glow rad="101600">
                    <a:prstClr val="white">
                      <a:alpha val="60000"/>
                    </a:prstClr>
                  </a:glow>
                </a:effectLst>
                <a:cs typeface="Arial" charset="0"/>
              </a:rPr>
              <a:t>AL-JANNAH </a:t>
            </a:r>
            <a:r>
              <a:rPr lang="en-US" b="1" dirty="0">
                <a:solidFill>
                  <a:prstClr val="black"/>
                </a:solidFill>
                <a:effectLst>
                  <a:glow rad="101600">
                    <a:prstClr val="white">
                      <a:alpha val="60000"/>
                    </a:prstClr>
                  </a:glow>
                </a:effectLst>
                <a:cs typeface="Arial" charset="0"/>
              </a:rPr>
              <a:t>BERDASARKAN </a:t>
            </a:r>
            <a:endParaRPr lang="en-US" b="1" dirty="0" smtClean="0">
              <a:solidFill>
                <a:prstClr val="black"/>
              </a:solidFill>
              <a:effectLst>
                <a:glow rad="101600">
                  <a:prstClr val="white">
                    <a:alpha val="60000"/>
                  </a:prstClr>
                </a:glow>
              </a:effectLst>
              <a:cs typeface="Arial" charset="0"/>
            </a:endParaRPr>
          </a:p>
          <a:p>
            <a:pPr>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       PEGANGAN </a:t>
            </a:r>
            <a:r>
              <a:rPr lang="en-US" b="1" dirty="0">
                <a:solidFill>
                  <a:prstClr val="black"/>
                </a:solidFill>
                <a:effectLst>
                  <a:glow rad="101600">
                    <a:prstClr val="white">
                      <a:alpha val="60000"/>
                    </a:prstClr>
                  </a:glow>
                </a:effectLst>
                <a:cs typeface="Arial" charset="0"/>
              </a:rPr>
              <a:t>DAN AMALAN SEMASA DI DUNIA</a:t>
            </a:r>
            <a:r>
              <a:rPr lang="en-US" b="1" dirty="0" smtClean="0">
                <a:solidFill>
                  <a:prstClr val="black"/>
                </a:solidFill>
                <a:effectLst>
                  <a:glow rad="101600">
                    <a:prstClr val="white">
                      <a:alpha val="60000"/>
                    </a:prstClr>
                  </a:glow>
                </a:effectLst>
                <a:cs typeface="Arial" charset="0"/>
              </a:rPr>
              <a:t>.</a:t>
            </a:r>
          </a:p>
          <a:p>
            <a:pPr>
              <a:defRPr/>
            </a:pPr>
            <a:endParaRPr lang="en-US" sz="1050" b="1" dirty="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3.    DI </a:t>
            </a:r>
            <a:r>
              <a:rPr lang="en-US" b="1" dirty="0">
                <a:solidFill>
                  <a:prstClr val="black"/>
                </a:solidFill>
                <a:effectLst>
                  <a:glow rad="101600">
                    <a:prstClr val="white">
                      <a:alpha val="60000"/>
                    </a:prstClr>
                  </a:glow>
                </a:effectLst>
                <a:cs typeface="Arial" charset="0"/>
              </a:rPr>
              <a:t>ANTARA KEISTIMEWAAH HARI ARAFAT:    </a:t>
            </a:r>
            <a:endParaRPr lang="en-US" b="1" dirty="0" smtClean="0">
              <a:solidFill>
                <a:prstClr val="black"/>
              </a:solidFill>
              <a:effectLst>
                <a:glow rad="101600">
                  <a:prstClr val="white">
                    <a:alpha val="60000"/>
                  </a:prstClr>
                </a:glow>
              </a:effectLst>
              <a:cs typeface="Arial" charset="0"/>
            </a:endParaRPr>
          </a:p>
          <a:p>
            <a:pPr>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3.1.  HARI </a:t>
            </a:r>
            <a:r>
              <a:rPr lang="en-US" b="1" dirty="0">
                <a:solidFill>
                  <a:prstClr val="black"/>
                </a:solidFill>
                <a:effectLst>
                  <a:glow rad="101600">
                    <a:prstClr val="white">
                      <a:alpha val="60000"/>
                    </a:prstClr>
                  </a:glow>
                </a:effectLst>
                <a:cs typeface="Arial" charset="0"/>
              </a:rPr>
              <a:t>KEAMPUNAN DAN PEMBEBASAN MANUSIA </a:t>
            </a:r>
            <a:r>
              <a:rPr lang="en-US" b="1" dirty="0" smtClean="0">
                <a:solidFill>
                  <a:prstClr val="black"/>
                </a:solidFill>
                <a:effectLst>
                  <a:glow rad="101600">
                    <a:prstClr val="white">
                      <a:alpha val="60000"/>
                    </a:prstClr>
                  </a:glow>
                </a:effectLst>
                <a:cs typeface="Arial" charset="0"/>
              </a:rPr>
              <a:t>DARIPADA </a:t>
            </a:r>
            <a:r>
              <a:rPr lang="en-US" b="1" dirty="0">
                <a:solidFill>
                  <a:prstClr val="black"/>
                </a:solidFill>
                <a:effectLst>
                  <a:glow rad="101600">
                    <a:prstClr val="white">
                      <a:alpha val="60000"/>
                    </a:prstClr>
                  </a:glow>
                </a:effectLst>
                <a:cs typeface="Arial" charset="0"/>
              </a:rPr>
              <a:t>NERAKA TANPA </a:t>
            </a:r>
            <a:r>
              <a:rPr lang="en-US" b="1" dirty="0" smtClean="0">
                <a:solidFill>
                  <a:prstClr val="black"/>
                </a:solidFill>
                <a:effectLst>
                  <a:glow rad="101600">
                    <a:prstClr val="white">
                      <a:alpha val="60000"/>
                    </a:prstClr>
                  </a:glow>
                </a:effectLst>
                <a:cs typeface="Arial" charset="0"/>
              </a:rPr>
              <a:t>	HAD </a:t>
            </a:r>
            <a:r>
              <a:rPr lang="en-US" b="1" dirty="0">
                <a:solidFill>
                  <a:prstClr val="black"/>
                </a:solidFill>
                <a:effectLst>
                  <a:glow rad="101600">
                    <a:prstClr val="white">
                      <a:alpha val="60000"/>
                    </a:prstClr>
                  </a:glow>
                </a:effectLst>
                <a:cs typeface="Arial" charset="0"/>
              </a:rPr>
              <a:t>BILANGAN MEREKA.    </a:t>
            </a:r>
            <a:endParaRPr lang="en-US" b="1" dirty="0" smtClean="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	3.2.  HARI </a:t>
            </a:r>
            <a:r>
              <a:rPr lang="en-US" b="1" dirty="0">
                <a:solidFill>
                  <a:prstClr val="black"/>
                </a:solidFill>
                <a:effectLst>
                  <a:glow rad="101600">
                    <a:prstClr val="white">
                      <a:alpha val="60000"/>
                    </a:prstClr>
                  </a:glow>
                </a:effectLst>
                <a:cs typeface="Arial" charset="0"/>
              </a:rPr>
              <a:t>KESETIAAN DAN IKRAR TAUHID ZURIYAT ADAM </a:t>
            </a:r>
            <a:r>
              <a:rPr lang="en-US" b="1" dirty="0" smtClean="0">
                <a:solidFill>
                  <a:prstClr val="black"/>
                </a:solidFill>
                <a:effectLst>
                  <a:glow rad="101600">
                    <a:prstClr val="white">
                      <a:alpha val="60000"/>
                    </a:prstClr>
                  </a:glow>
                </a:effectLst>
                <a:cs typeface="Arial" charset="0"/>
              </a:rPr>
              <a:t>DI </a:t>
            </a:r>
            <a:r>
              <a:rPr lang="en-US" b="1" dirty="0">
                <a:solidFill>
                  <a:prstClr val="black"/>
                </a:solidFill>
                <a:effectLst>
                  <a:glow rad="101600">
                    <a:prstClr val="white">
                      <a:alpha val="60000"/>
                    </a:prstClr>
                  </a:glow>
                </a:effectLst>
                <a:cs typeface="Arial" charset="0"/>
              </a:rPr>
              <a:t>ALAM ARWAH.   </a:t>
            </a:r>
            <a:endParaRPr lang="en-US" b="1" dirty="0" smtClean="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 	3.3.  HARI </a:t>
            </a:r>
            <a:r>
              <a:rPr lang="en-US" b="1" dirty="0">
                <a:solidFill>
                  <a:prstClr val="black"/>
                </a:solidFill>
                <a:effectLst>
                  <a:glow rad="101600">
                    <a:prstClr val="white">
                      <a:alpha val="60000"/>
                    </a:prstClr>
                  </a:glow>
                </a:effectLst>
                <a:cs typeface="Arial" charset="0"/>
              </a:rPr>
              <a:t>PENYEMPURNAAN AGAMA DAN NIKMAT BAGI </a:t>
            </a:r>
            <a:r>
              <a:rPr lang="en-US" b="1" dirty="0" smtClean="0">
                <a:solidFill>
                  <a:prstClr val="black"/>
                </a:solidFill>
                <a:effectLst>
                  <a:glow rad="101600">
                    <a:prstClr val="white">
                      <a:alpha val="60000"/>
                    </a:prstClr>
                  </a:glow>
                </a:effectLst>
                <a:cs typeface="Arial" charset="0"/>
              </a:rPr>
              <a:t>UMMAT </a:t>
            </a:r>
            <a:r>
              <a:rPr lang="en-US" b="1" dirty="0">
                <a:solidFill>
                  <a:prstClr val="black"/>
                </a:solidFill>
                <a:effectLst>
                  <a:glow rad="101600">
                    <a:prstClr val="white">
                      <a:alpha val="60000"/>
                    </a:prstClr>
                  </a:glow>
                </a:effectLst>
                <a:cs typeface="Arial" charset="0"/>
              </a:rPr>
              <a:t>MUHAMMAD </a:t>
            </a:r>
            <a:r>
              <a:rPr lang="en-US" b="1" dirty="0" smtClean="0">
                <a:solidFill>
                  <a:prstClr val="black"/>
                </a:solidFill>
                <a:effectLst>
                  <a:glow rad="101600">
                    <a:prstClr val="white">
                      <a:alpha val="60000"/>
                    </a:prstClr>
                  </a:glow>
                </a:effectLst>
                <a:cs typeface="Arial" charset="0"/>
              </a:rPr>
              <a:t>	S.A.W.</a:t>
            </a:r>
          </a:p>
          <a:p>
            <a:pPr>
              <a:defRPr/>
            </a:pPr>
            <a:endParaRPr lang="en-US" sz="900" b="1" dirty="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4</a:t>
            </a: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   BAGI </a:t>
            </a:r>
            <a:r>
              <a:rPr lang="en-US" b="1" dirty="0">
                <a:solidFill>
                  <a:prstClr val="black"/>
                </a:solidFill>
                <a:effectLst>
                  <a:glow rad="101600">
                    <a:prstClr val="white">
                      <a:alpha val="60000"/>
                    </a:prstClr>
                  </a:glow>
                </a:effectLst>
                <a:cs typeface="Arial" charset="0"/>
              </a:rPr>
              <a:t>MEMBERI MAKNA YANG LEBIH PADA HARI ARAFAT </a:t>
            </a:r>
            <a:r>
              <a:rPr lang="en-US" b="1" dirty="0" smtClean="0">
                <a:solidFill>
                  <a:prstClr val="black"/>
                </a:solidFill>
                <a:effectLst>
                  <a:glow rad="101600">
                    <a:prstClr val="white">
                      <a:alpha val="60000"/>
                    </a:prstClr>
                  </a:glow>
                </a:effectLst>
                <a:cs typeface="Arial" charset="0"/>
              </a:rPr>
              <a:t>DISUNATKAN</a:t>
            </a:r>
            <a:r>
              <a:rPr lang="en-US" b="1" dirty="0">
                <a:solidFill>
                  <a:prstClr val="black"/>
                </a:solidFill>
                <a:effectLst>
                  <a:glow rad="101600">
                    <a:prstClr val="white">
                      <a:alpha val="60000"/>
                    </a:prstClr>
                  </a:glow>
                </a:effectLst>
                <a:cs typeface="Arial" charset="0"/>
              </a:rPr>
              <a:t>:    </a:t>
            </a:r>
            <a:endParaRPr lang="en-US" b="1" dirty="0" smtClean="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	4 </a:t>
            </a:r>
            <a:r>
              <a:rPr lang="en-US" b="1" dirty="0">
                <a:solidFill>
                  <a:prstClr val="black"/>
                </a:solidFill>
                <a:effectLst>
                  <a:glow rad="101600">
                    <a:prstClr val="white">
                      <a:alpha val="60000"/>
                    </a:prstClr>
                  </a:glow>
                </a:effectLst>
                <a:cs typeface="Arial" charset="0"/>
              </a:rPr>
              <a:t>1. BERPUASA.    </a:t>
            </a:r>
            <a:endParaRPr lang="en-US" b="1" dirty="0" smtClean="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	4.2</a:t>
            </a:r>
            <a:r>
              <a:rPr lang="en-US" b="1" dirty="0">
                <a:solidFill>
                  <a:prstClr val="black"/>
                </a:solidFill>
                <a:effectLst>
                  <a:glow rad="101600">
                    <a:prstClr val="white">
                      <a:alpha val="60000"/>
                    </a:prstClr>
                  </a:glow>
                </a:effectLst>
                <a:cs typeface="Arial" charset="0"/>
              </a:rPr>
              <a:t>. BERDOA DAN BERZIKIR DENGAN </a:t>
            </a:r>
            <a:r>
              <a:rPr lang="en-US" b="1" dirty="0" smtClean="0">
                <a:solidFill>
                  <a:prstClr val="black"/>
                </a:solidFill>
                <a:effectLst>
                  <a:glow rad="101600">
                    <a:prstClr val="white">
                      <a:alpha val="60000"/>
                    </a:prstClr>
                  </a:glow>
                </a:effectLst>
                <a:cs typeface="Arial" charset="0"/>
              </a:rPr>
              <a:t>SEBANYAK-BANYAKNYA</a:t>
            </a:r>
            <a:r>
              <a:rPr lang="en-US" b="1" dirty="0">
                <a:solidFill>
                  <a:prstClr val="black"/>
                </a:solidFill>
                <a:effectLst>
                  <a:glow rad="101600">
                    <a:prstClr val="white">
                      <a:alpha val="60000"/>
                    </a:prstClr>
                  </a:glow>
                </a:effectLst>
                <a:cs typeface="Arial" charset="0"/>
              </a:rPr>
              <a:t>.    </a:t>
            </a:r>
            <a:endParaRPr lang="en-US" b="1" dirty="0" smtClean="0">
              <a:solidFill>
                <a:prstClr val="black"/>
              </a:solidFill>
              <a:effectLst>
                <a:glow rad="101600">
                  <a:prstClr val="white">
                    <a:alpha val="60000"/>
                  </a:prstClr>
                </a:glow>
              </a:effectLst>
              <a:cs typeface="Arial" charset="0"/>
            </a:endParaRPr>
          </a:p>
          <a:p>
            <a:pPr>
              <a:defRPr/>
            </a:pPr>
            <a:r>
              <a:rPr lang="en-US" b="1" dirty="0" smtClean="0">
                <a:solidFill>
                  <a:prstClr val="black"/>
                </a:solidFill>
                <a:effectLst>
                  <a:glow rad="101600">
                    <a:prstClr val="white">
                      <a:alpha val="60000"/>
                    </a:prstClr>
                  </a:glow>
                </a:effectLst>
                <a:cs typeface="Arial" charset="0"/>
              </a:rPr>
              <a:t>	4.3</a:t>
            </a:r>
            <a:r>
              <a:rPr lang="en-US" b="1" dirty="0">
                <a:solidFill>
                  <a:prstClr val="black"/>
                </a:solidFill>
                <a:effectLst>
                  <a:glow rad="101600">
                    <a:prstClr val="white">
                      <a:alpha val="60000"/>
                    </a:prstClr>
                  </a:glow>
                </a:effectLst>
                <a:cs typeface="Arial" charset="0"/>
              </a:rPr>
              <a:t>. BERJAMAAH SOLAT FARDHU DAN MENINGKATKAN </a:t>
            </a:r>
            <a:r>
              <a:rPr lang="en-US" b="1" dirty="0" smtClean="0">
                <a:solidFill>
                  <a:prstClr val="black"/>
                </a:solidFill>
                <a:effectLst>
                  <a:glow rad="101600">
                    <a:prstClr val="white">
                      <a:alpha val="60000"/>
                    </a:prstClr>
                  </a:glow>
                </a:effectLst>
                <a:cs typeface="Arial" charset="0"/>
              </a:rPr>
              <a:t>SOLAT </a:t>
            </a:r>
            <a:r>
              <a:rPr lang="en-US" b="1" dirty="0">
                <a:solidFill>
                  <a:prstClr val="black"/>
                </a:solidFill>
                <a:effectLst>
                  <a:glow rad="101600">
                    <a:prstClr val="white">
                      <a:alpha val="60000"/>
                    </a:prstClr>
                  </a:glow>
                </a:effectLst>
                <a:cs typeface="Arial" charset="0"/>
              </a:rPr>
              <a:t>SUNAT DAN </a:t>
            </a:r>
            <a:r>
              <a:rPr lang="en-US" b="1" dirty="0" smtClean="0">
                <a:solidFill>
                  <a:prstClr val="black"/>
                </a:solidFill>
                <a:effectLst>
                  <a:glow rad="101600">
                    <a:prstClr val="white">
                      <a:alpha val="60000"/>
                    </a:prstClr>
                  </a:glow>
                </a:effectLst>
                <a:cs typeface="Arial" charset="0"/>
              </a:rPr>
              <a:t>	QIYAMULLAIL</a:t>
            </a:r>
            <a:r>
              <a:rPr lang="en-US" b="1" dirty="0">
                <a:solidFill>
                  <a:prstClr val="black"/>
                </a:solidFill>
                <a:effectLst>
                  <a:glow rad="101600">
                    <a:prstClr val="white">
                      <a:alpha val="60000"/>
                    </a:prstClr>
                  </a:glow>
                </a:effectLst>
                <a:cs typeface="Arial" charset="0"/>
              </a:rPr>
              <a:t>.</a:t>
            </a:r>
            <a:r>
              <a:rPr lang="en-US" sz="1700" b="1" dirty="0" smtClean="0">
                <a:solidFill>
                  <a:prstClr val="black"/>
                </a:solidFill>
                <a:effectLst>
                  <a:glow rad="101600">
                    <a:prstClr val="white">
                      <a:alpha val="60000"/>
                    </a:prstClr>
                  </a:glow>
                </a:effectLst>
                <a:cs typeface="Arial" charset="0"/>
              </a:rPr>
              <a:t>.</a:t>
            </a:r>
            <a:endParaRPr lang="en-MY" sz="17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694625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827584" y="7620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2011740"/>
            <a:ext cx="8964488" cy="1569660"/>
          </a:xfrm>
          <a:prstGeom prst="rect">
            <a:avLst/>
          </a:prstGeom>
          <a:solidFill>
            <a:schemeClr val="bg1">
              <a:alpha val="20000"/>
            </a:schemeClr>
          </a:solidFill>
        </p:spPr>
        <p:txBody>
          <a:bodyPr wrap="square">
            <a:spAutoFit/>
          </a:bodyPr>
          <a:lstStyle/>
          <a:p>
            <a:pPr lvl="0" algn="ctr" rtl="1" fontAlgn="base">
              <a:spcBef>
                <a:spcPct val="0"/>
              </a:spcBef>
              <a:spcAft>
                <a:spcPct val="0"/>
              </a:spcAft>
            </a:pP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خَيْرِ الْأَنَامِ</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الْبَرَّاءِ عَنِ الأَصْنَامِ. </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636368"/>
            <a:ext cx="9144000" cy="138499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219200" y="22860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975991"/>
            <a:ext cx="8424936" cy="923330"/>
          </a:xfrm>
          <a:prstGeom prst="rect">
            <a:avLst/>
          </a:prstGeom>
          <a:solidFill>
            <a:schemeClr val="bg1">
              <a:alpha val="2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بِتَقْوَى اللهِ، فَقَدْ 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700826"/>
            <a:ext cx="9144000" cy="124649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Marilah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pertingkatkan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ketakwaan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Taala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di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dunia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akhirat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358081" y="159603"/>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ar-SA"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Hajj</a:t>
            </a:r>
            <a:r>
              <a:rPr lang="en-MY" sz="28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27:</a:t>
            </a:r>
            <a:endParaRPr kumimoji="0" lang="en-MY" sz="28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4503003"/>
            <a:ext cx="89916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i="1" dirty="0"/>
              <a:t>“Dan serukanlah umat manusia untuk mengerjakan Ibadat Haji, nescaya mereka akan datang ke rumah </a:t>
            </a:r>
            <a:r>
              <a:rPr lang="ms-MY" sz="2400" i="1" dirty="0" err="1"/>
              <a:t>Tuhanmu</a:t>
            </a:r>
            <a:r>
              <a:rPr lang="ms-MY" sz="2400" i="1" dirty="0"/>
              <a:t> dengan berjalan kaki, dan dengan menunggang berjenis-jenis unta yang kurus, yang datangnya dari berbagai jalan (dan ceruk rantau) yang jauh”.</a:t>
            </a:r>
            <a:endParaRPr lang="en-MY" sz="2400" dirty="0"/>
          </a:p>
        </p:txBody>
      </p:sp>
      <p:sp>
        <p:nvSpPr>
          <p:cNvPr id="5" name="Rectangle 4"/>
          <p:cNvSpPr/>
          <p:nvPr/>
        </p:nvSpPr>
        <p:spPr>
          <a:xfrm>
            <a:off x="184212" y="3055203"/>
            <a:ext cx="8856984" cy="830997"/>
          </a:xfrm>
          <a:prstGeom prst="rect">
            <a:avLst/>
          </a:prstGeom>
          <a:solidFill>
            <a:schemeClr val="bg1">
              <a:alpha val="4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خَلَقْنَا الْإِنسَانَ فِي أَحْسَنِ تَقْوِيمٍ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131254" y="1054970"/>
            <a:ext cx="3754946" cy="1863405"/>
          </a:xfrm>
          <a:prstGeom prst="rightArrow">
            <a:avLst>
              <a:gd name="adj1" fmla="val 50000"/>
              <a:gd name="adj2" fmla="val 48088"/>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lvl="0">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kumimoji="0" lang="en-MY" sz="2000"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3" name="Rectangle 2"/>
          <p:cNvSpPr/>
          <p:nvPr/>
        </p:nvSpPr>
        <p:spPr>
          <a:xfrm>
            <a:off x="152400" y="208002"/>
            <a:ext cx="88392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762000" y="1782130"/>
            <a:ext cx="4146226" cy="821060"/>
          </a:xfrm>
          <a:prstGeom prst="roundRect">
            <a:avLst>
              <a:gd name="adj" fmla="val 11364"/>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ms-MY"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Rukun Islam</a:t>
            </a:r>
            <a:endParaRPr lang="en-US" sz="23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810000" y="2865798"/>
            <a:ext cx="4721524" cy="767062"/>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cs typeface="Arial" pitchFamily="34" charset="0"/>
              </a:rPr>
              <a:t>Diwajibkan ke atas setiap orang yang berkemampuan</a:t>
            </a:r>
            <a:endParaRPr lang="en-US" sz="2400" b="1" dirty="0">
              <a:solidFill>
                <a:schemeClr val="bg2"/>
              </a:solidFill>
              <a:effectLst>
                <a:glow rad="101600">
                  <a:schemeClr val="tx1">
                    <a:alpha val="60000"/>
                  </a:schemeClr>
                </a:glow>
                <a:outerShdw blurRad="38100" dist="38100" dir="2700000" algn="tl">
                  <a:srgbClr val="000000">
                    <a:alpha val="43137"/>
                  </a:srgbClr>
                </a:outerShdw>
              </a:effectLst>
              <a:cs typeface="Arial" pitchFamily="34" charset="0"/>
            </a:endParaRPr>
          </a:p>
        </p:txBody>
      </p:sp>
      <p:sp>
        <p:nvSpPr>
          <p:cNvPr id="6" name="Rounded Rectangle 5"/>
          <p:cNvSpPr/>
          <p:nvPr/>
        </p:nvSpPr>
        <p:spPr>
          <a:xfrm>
            <a:off x="3843647" y="3804062"/>
            <a:ext cx="4721524" cy="914400"/>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rPr>
              <a:t>Wajib sekali seumur hidup</a:t>
            </a:r>
            <a:endParaRPr lang="en-US" sz="2400" dirty="0">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2" name="Striped Right Arrow 1"/>
          <p:cNvSpPr/>
          <p:nvPr/>
        </p:nvSpPr>
        <p:spPr>
          <a:xfrm>
            <a:off x="3386447" y="2865798"/>
            <a:ext cx="457200" cy="767062"/>
          </a:xfrm>
          <a:prstGeom prst="strip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8" name="Striped Right Arrow 7"/>
          <p:cNvSpPr/>
          <p:nvPr/>
        </p:nvSpPr>
        <p:spPr>
          <a:xfrm>
            <a:off x="3429000" y="3881138"/>
            <a:ext cx="457200" cy="767062"/>
          </a:xfrm>
          <a:prstGeom prst="striped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978848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2085</Words>
  <Application>Microsoft Office PowerPoint</Application>
  <PresentationFormat>On-screen Show (4:3)</PresentationFormat>
  <Paragraphs>175</Paragraphs>
  <Slides>44</Slides>
  <Notes>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10</cp:revision>
  <dcterms:created xsi:type="dcterms:W3CDTF">2018-08-12T08:44:03Z</dcterms:created>
  <dcterms:modified xsi:type="dcterms:W3CDTF">2018-08-16T07:52:58Z</dcterms:modified>
</cp:coreProperties>
</file>